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05" r:id="rId2"/>
    <p:sldId id="258" r:id="rId3"/>
    <p:sldId id="300" r:id="rId4"/>
    <p:sldId id="260" r:id="rId5"/>
    <p:sldId id="261" r:id="rId6"/>
    <p:sldId id="262" r:id="rId7"/>
    <p:sldId id="263" r:id="rId8"/>
    <p:sldId id="301" r:id="rId9"/>
    <p:sldId id="303" r:id="rId10"/>
    <p:sldId id="304" r:id="rId11"/>
    <p:sldId id="284" r:id="rId12"/>
    <p:sldId id="283" r:id="rId13"/>
    <p:sldId id="266" r:id="rId14"/>
    <p:sldId id="267" r:id="rId15"/>
    <p:sldId id="268" r:id="rId16"/>
    <p:sldId id="269" r:id="rId17"/>
    <p:sldId id="270" r:id="rId18"/>
    <p:sldId id="265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85" r:id="rId29"/>
    <p:sldId id="296" r:id="rId30"/>
    <p:sldId id="297" r:id="rId31"/>
    <p:sldId id="298" r:id="rId32"/>
    <p:sldId id="273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3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155C1-BB03-445E-AAB4-3E18EB68D12D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F357D-FEFC-47DC-ADC5-C314BAD2C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8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4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4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6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0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9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3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E451-1CD8-49B2-AFB1-CE67B1C8D307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AADB-5B37-4B57-9EC2-A3DBB514B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ig-data-class.html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grigory.us/blog/mapreduce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relation_clustering" TargetMode="External"/><Relationship Id="rId2" Type="http://schemas.openxmlformats.org/officeDocument/2006/relationships/hyperlink" Target="http://francescobonchi.com/CCtuto_kdd14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log/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icing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cloud.google.com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hyperlink" Target="https://aws.amazon.com/machine-learning/pric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457200"/>
            <a:ext cx="85344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</a:rPr>
              <a:t/>
            </a:r>
            <a:br>
              <a:rPr lang="en-US" sz="6000" b="1" dirty="0" smtClean="0">
                <a:solidFill>
                  <a:srgbClr val="0070C0"/>
                </a:solidFill>
              </a:rPr>
            </a:br>
            <a:r>
              <a:rPr lang="en-US" sz="6000" b="1" dirty="0" smtClean="0">
                <a:solidFill>
                  <a:srgbClr val="0070C0"/>
                </a:solidFill>
              </a:rPr>
              <a:t>“algorithms for Big Data”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0540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sz="4400" dirty="0" smtClean="0">
                <a:solidFill>
                  <a:schemeClr val="tx1"/>
                </a:solidFill>
              </a:rPr>
              <a:t>(Indiana University, Bloomington)</a:t>
            </a: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939442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Lecture 4: Massively Parallel Computation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34441" y="39624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Slides at </a:t>
            </a:r>
            <a:r>
              <a:rPr lang="en-US" sz="2800" dirty="0" smtClean="0">
                <a:hlinkClick r:id="rId3"/>
              </a:rPr>
              <a:t>http://grigory.us/big-data-csclub.html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90" y="5105400"/>
            <a:ext cx="118778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round</a:t>
                </a: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43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43434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 1: Clustering Graphs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Community detection</a:t>
            </a:r>
          </a:p>
          <a:p>
            <a:pPr lvl="1"/>
            <a:r>
              <a:rPr lang="en-US" dirty="0"/>
              <a:t>Fake account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err="1" smtClean="0"/>
              <a:t>Deduplication</a:t>
            </a:r>
            <a:endParaRPr lang="en-US" dirty="0" smtClean="0"/>
          </a:p>
          <a:p>
            <a:pPr lvl="1"/>
            <a:r>
              <a:rPr lang="en-US" dirty="0" smtClean="0"/>
              <a:t>Storage localization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Problem 1: Connectivity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/>
                  <a:t> edges of a graph (arbitrarily partitioned between machines)</a:t>
                </a:r>
              </a:p>
              <a:p>
                <a:r>
                  <a:rPr lang="en-US" b="1" dirty="0" smtClean="0"/>
                  <a:t>Output</a:t>
                </a:r>
                <a:r>
                  <a:rPr lang="en-US" dirty="0" smtClean="0"/>
                  <a:t>: is the graph connected? (or # of connected components)</a:t>
                </a:r>
              </a:p>
              <a:p>
                <a:r>
                  <a:rPr lang="en-US" b="1" dirty="0" smtClean="0"/>
                  <a:t>Question: </a:t>
                </a:r>
                <a:r>
                  <a:rPr lang="en-US" dirty="0" smtClean="0"/>
                  <a:t>how many rounds does it take?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𝛼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nor/>
                              </m:rPr>
                              <a:rPr lang="en-US" b="1" dirty="0" smtClean="0">
                                <a:solidFill>
                                  <a:srgbClr val="0070C0"/>
                                </a:solidFill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Impossible</a:t>
                </a:r>
                <a:endParaRPr lang="en-US" b="0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  <a:blipFill rotWithShape="1">
                <a:blip r:embed="rId2"/>
                <a:stretch>
                  <a:fillRect l="-1630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Image result for green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green che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green chec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green chec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Image result for green che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green check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Image result for green check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 descr="Image result for green check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8" descr="Image result for green check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0" descr="Image result for green check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22" descr="Image result for green check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" y="4419600"/>
            <a:ext cx="671513" cy="6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Version of </a:t>
                </a:r>
                <a:r>
                  <a:rPr lang="en-US" b="1" dirty="0" err="1" smtClean="0"/>
                  <a:t>Boruvka’s</a:t>
                </a:r>
                <a:r>
                  <a:rPr lang="en-US" b="1" dirty="0" smtClean="0"/>
                  <a:t> algorithm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All vertices assigned to different components</a:t>
                </a:r>
              </a:p>
              <a:p>
                <a:pPr lvl="1"/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m:rPr>
                            <m:nor/>
                          </m:rPr>
                          <a:rPr lang="en-US" b="1" dirty="0" smtClean="0">
                            <a:solidFill>
                              <a:srgbClr val="0070C0"/>
                            </a:solidFill>
                          </a:rPr>
                          <m:t>n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2"/>
                <a:r>
                  <a:rPr lang="en-US" dirty="0" smtClean="0"/>
                  <a:t>Each component chooses a neighboring component</a:t>
                </a:r>
              </a:p>
              <a:p>
                <a:pPr lvl="2"/>
                <a:r>
                  <a:rPr lang="en-US" dirty="0" smtClean="0"/>
                  <a:t>All pairs of chosen components get merged</a:t>
                </a:r>
              </a:p>
              <a:p>
                <a:r>
                  <a:rPr lang="en-US" dirty="0" smtClean="0"/>
                  <a:t>How to avoid </a:t>
                </a:r>
                <a:r>
                  <a:rPr lang="en-US" b="1" dirty="0" smtClean="0"/>
                  <a:t>chaining</a:t>
                </a: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If the graph of components is bipartite and only one side gets to choose then no chaining</a:t>
                </a:r>
              </a:p>
              <a:p>
                <a:endParaRPr lang="en-US" b="1" dirty="0" smtClean="0"/>
              </a:p>
              <a:p>
                <a:endParaRPr lang="en-US" b="1" dirty="0"/>
              </a:p>
              <a:p>
                <a:r>
                  <a:rPr lang="en-US" b="1" dirty="0" smtClean="0"/>
                  <a:t>Randomly</a:t>
                </a:r>
                <a:r>
                  <a:rPr lang="en-US" dirty="0" smtClean="0"/>
                  <a:t> assign components to the sides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481" t="-3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AutoShape 2" descr="Image result for green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00200" y="4016829"/>
            <a:ext cx="5486400" cy="152400"/>
            <a:chOff x="1600200" y="4016829"/>
            <a:chExt cx="5486400" cy="152400"/>
          </a:xfrm>
        </p:grpSpPr>
        <p:sp>
          <p:nvSpPr>
            <p:cNvPr id="4" name="Oval 3"/>
            <p:cNvSpPr/>
            <p:nvPr/>
          </p:nvSpPr>
          <p:spPr>
            <a:xfrm>
              <a:off x="1600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1336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4" idx="6"/>
              <a:endCxn id="6" idx="2"/>
            </p:cNvCxnSpPr>
            <p:nvPr/>
          </p:nvCxnSpPr>
          <p:spPr>
            <a:xfrm>
              <a:off x="17526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26670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endCxn id="15" idx="2"/>
            </p:cNvCxnSpPr>
            <p:nvPr/>
          </p:nvCxnSpPr>
          <p:spPr>
            <a:xfrm>
              <a:off x="22860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2004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endCxn id="17" idx="2"/>
            </p:cNvCxnSpPr>
            <p:nvPr/>
          </p:nvCxnSpPr>
          <p:spPr>
            <a:xfrm>
              <a:off x="28194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7338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endCxn id="19" idx="2"/>
            </p:cNvCxnSpPr>
            <p:nvPr/>
          </p:nvCxnSpPr>
          <p:spPr>
            <a:xfrm>
              <a:off x="33528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267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21" idx="2"/>
            </p:cNvCxnSpPr>
            <p:nvPr/>
          </p:nvCxnSpPr>
          <p:spPr>
            <a:xfrm>
              <a:off x="38862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8006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endCxn id="25" idx="2"/>
            </p:cNvCxnSpPr>
            <p:nvPr/>
          </p:nvCxnSpPr>
          <p:spPr>
            <a:xfrm>
              <a:off x="44196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3340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7" idx="2"/>
            </p:cNvCxnSpPr>
            <p:nvPr/>
          </p:nvCxnSpPr>
          <p:spPr>
            <a:xfrm>
              <a:off x="49530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8674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endCxn id="29" idx="2"/>
            </p:cNvCxnSpPr>
            <p:nvPr/>
          </p:nvCxnSpPr>
          <p:spPr>
            <a:xfrm>
              <a:off x="54864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64008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endCxn id="31" idx="2"/>
            </p:cNvCxnSpPr>
            <p:nvPr/>
          </p:nvCxnSpPr>
          <p:spPr>
            <a:xfrm>
              <a:off x="60198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934200" y="4016829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endCxn id="33" idx="2"/>
            </p:cNvCxnSpPr>
            <p:nvPr/>
          </p:nvCxnSpPr>
          <p:spPr>
            <a:xfrm>
              <a:off x="6553200" y="4093029"/>
              <a:ext cx="381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352869" y="5334000"/>
            <a:ext cx="2819400" cy="685800"/>
            <a:chOff x="2352869" y="5334000"/>
            <a:chExt cx="2819400" cy="685800"/>
          </a:xfrm>
        </p:grpSpPr>
        <p:sp>
          <p:nvSpPr>
            <p:cNvPr id="35" name="Oval 34"/>
            <p:cNvSpPr/>
            <p:nvPr/>
          </p:nvSpPr>
          <p:spPr>
            <a:xfrm>
              <a:off x="23528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8862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196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530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4864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019869" y="5334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6483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1817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7151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2485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781939" y="5867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35" idx="5"/>
              <a:endCxn id="42" idx="1"/>
            </p:cNvCxnSpPr>
            <p:nvPr/>
          </p:nvCxnSpPr>
          <p:spPr>
            <a:xfrm>
              <a:off x="2482951" y="5464082"/>
              <a:ext cx="721106" cy="4256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038669" y="5464082"/>
              <a:ext cx="1761931" cy="4033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1" idx="7"/>
            </p:cNvCxnSpPr>
            <p:nvPr/>
          </p:nvCxnSpPr>
          <p:spPr>
            <a:xfrm flipH="1">
              <a:off x="2778421" y="5486400"/>
              <a:ext cx="728565" cy="4033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097694" y="5452923"/>
              <a:ext cx="721106" cy="4256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4324739" y="5486400"/>
              <a:ext cx="771330" cy="3698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604973" y="5475241"/>
              <a:ext cx="248039" cy="381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41" idx="1"/>
            </p:cNvCxnSpPr>
            <p:nvPr/>
          </p:nvCxnSpPr>
          <p:spPr>
            <a:xfrm>
              <a:off x="2476500" y="5486400"/>
              <a:ext cx="194157" cy="40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36" idx="2"/>
            </p:cNvCxnSpPr>
            <p:nvPr/>
          </p:nvCxnSpPr>
          <p:spPr>
            <a:xfrm>
              <a:off x="2503714" y="5410200"/>
              <a:ext cx="38255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43" idx="2"/>
            </p:cNvCxnSpPr>
            <p:nvPr/>
          </p:nvCxnSpPr>
          <p:spPr>
            <a:xfrm>
              <a:off x="3334139" y="5943600"/>
              <a:ext cx="381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72069" y="5410200"/>
              <a:ext cx="381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44" idx="1"/>
            </p:cNvCxnSpPr>
            <p:nvPr/>
          </p:nvCxnSpPr>
          <p:spPr>
            <a:xfrm>
              <a:off x="3553408" y="5469021"/>
              <a:ext cx="717449" cy="4206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45" idx="7"/>
            </p:cNvCxnSpPr>
            <p:nvPr/>
          </p:nvCxnSpPr>
          <p:spPr>
            <a:xfrm flipH="1">
              <a:off x="4912021" y="5477710"/>
              <a:ext cx="191824" cy="41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05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 smtClean="0">
                        <a:solidFill>
                          <a:srgbClr val="0070C0"/>
                        </a:solidFill>
                      </a:rPr>
                      <m:t>n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edges </a:t>
                </a:r>
                <a:r>
                  <a:rPr lang="en-US" dirty="0"/>
                  <a:t>of an undirected </a:t>
                </a:r>
                <a:r>
                  <a:rPr lang="en-US" dirty="0" smtClean="0"/>
                  <a:t>graph.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 </m:t>
                    </m:r>
                  </m:oMath>
                </a14:m>
                <a:r>
                  <a:rPr lang="en-US" dirty="0" smtClean="0"/>
                  <a:t>unique id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 set </a:t>
                </a:r>
                <a:r>
                  <a:rPr lang="en-US" dirty="0"/>
                  <a:t>of neighbors of </a:t>
                </a:r>
                <a:r>
                  <a:rPr lang="en-US" dirty="0" smtClean="0"/>
                  <a:t>a </a:t>
                </a:r>
                <a:r>
                  <a:rPr lang="en-US" dirty="0"/>
                  <a:t>subset of vertices </a:t>
                </a:r>
                <a:r>
                  <a:rPr lang="en-US" dirty="0" smtClean="0"/>
                  <a:t>S.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Labels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Algorithm assigns a label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to </a:t>
                </a: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 </m:t>
                    </m:r>
                  </m:oMath>
                </a14:m>
                <a:r>
                  <a:rPr lang="en-US" dirty="0"/>
                  <a:t>the set of vertices with the label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(invariant: subset </a:t>
                </a:r>
                <a:r>
                  <a:rPr lang="en-US" dirty="0"/>
                  <a:t>of the connected component 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Active</a:t>
                </a:r>
                <a:r>
                  <a:rPr lang="en-US" dirty="0" smtClean="0"/>
                  <a:t> vertices:</a:t>
                </a:r>
              </a:p>
              <a:p>
                <a:r>
                  <a:rPr lang="en-US" dirty="0" smtClean="0"/>
                  <a:t>Some vertices will be called </a:t>
                </a:r>
                <a:r>
                  <a:rPr lang="en-US" b="1" dirty="0" smtClean="0"/>
                  <a:t>active </a:t>
                </a:r>
                <a:r>
                  <a:rPr lang="en-US" dirty="0" smtClean="0"/>
                  <a:t>(exactly one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  <a:blipFill rotWithShape="1">
                <a:blip r:embed="rId2"/>
                <a:stretch>
                  <a:fillRect l="-1333" t="-216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31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029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Mark every vertex as</a:t>
                </a:r>
                <a:r>
                  <a:rPr lang="en-US" dirty="0"/>
                  <a:t> </a:t>
                </a:r>
                <a:r>
                  <a:rPr lang="en-US" b="1" dirty="0"/>
                  <a:t>active</a:t>
                </a:r>
                <a:r>
                  <a:rPr lang="en-US" dirty="0"/>
                  <a:t> and </a:t>
                </a:r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𝜋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phases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=1,2,…,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rgbClr val="0070C0"/>
                        </a:solidFill>
                      </a:rPr>
                      <m:t>n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do:</a:t>
                </a:r>
              </a:p>
              <a:p>
                <a:pPr lvl="1"/>
                <a:r>
                  <a:rPr lang="en-US" dirty="0"/>
                  <a:t>Call each </a:t>
                </a:r>
                <a:r>
                  <a:rPr lang="en-US" b="1" dirty="0"/>
                  <a:t>active</a:t>
                </a:r>
                <a:r>
                  <a:rPr lang="en-US" dirty="0"/>
                  <a:t> vertex a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 with probability 1/2. If v is </a:t>
                </a:r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, mark all vertices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as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(by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 smtClean="0"/>
                  <a:t>Mark</a:t>
                </a:r>
                <a:r>
                  <a:rPr lang="en-US" dirty="0"/>
                  <a:t> w </a:t>
                </a:r>
                <a:r>
                  <a:rPr lang="en-US" b="1" dirty="0" smtClean="0"/>
                  <a:t>passive</a:t>
                </a:r>
                <a:r>
                  <a:rPr lang="en-US" dirty="0"/>
                  <a:t>,</a:t>
                </a:r>
                <a:r>
                  <a:rPr lang="en-US" dirty="0" smtClean="0"/>
                  <a:t> </a:t>
                </a:r>
                <a:r>
                  <a:rPr lang="en-US" dirty="0" err="1"/>
                  <a:t>relabel</a:t>
                </a:r>
                <a:r>
                  <a:rPr lang="en-US" dirty="0"/>
                  <a:t> each vertex with label w by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 smtClean="0"/>
                  <a:t>Output</a:t>
                </a:r>
                <a:r>
                  <a:rPr lang="en-US" dirty="0" smtClean="0"/>
                  <a:t>: set of connected components based on 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029200"/>
              </a:xfrm>
              <a:blipFill rotWithShape="1">
                <a:blip r:embed="rId2"/>
                <a:stretch>
                  <a:fillRect l="-1429" t="-1455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0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763000" cy="5562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If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𝑢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then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 are in the same </a:t>
                </a:r>
                <a:r>
                  <a:rPr lang="en-US" dirty="0" smtClean="0"/>
                  <a:t>CC.</a:t>
                </a:r>
              </a:p>
              <a:p>
                <a:r>
                  <a:rPr lang="en-US" b="1" dirty="0" smtClean="0"/>
                  <a:t>Claim:</a:t>
                </a:r>
                <a:r>
                  <a:rPr lang="en-US" dirty="0" smtClean="0"/>
                  <a:t> Unique labels with high probability </a:t>
                </a:r>
                <a:r>
                  <a:rPr lang="en-US" dirty="0"/>
                  <a:t>after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phases. </a:t>
                </a:r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every </a:t>
                </a:r>
                <a:r>
                  <a:rPr lang="en-US" dirty="0" smtClean="0"/>
                  <a:t>CC # active </a:t>
                </a:r>
                <a:r>
                  <a:rPr lang="en-US" dirty="0"/>
                  <a:t>vertices </a:t>
                </a:r>
                <a:r>
                  <a:rPr lang="en-US" dirty="0" smtClean="0"/>
                  <a:t>reduces </a:t>
                </a:r>
                <a:r>
                  <a:rPr lang="en-US" dirty="0"/>
                  <a:t>by a constant factor in every phase.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Half </a:t>
                </a:r>
                <a:r>
                  <a:rPr lang="en-US" dirty="0"/>
                  <a:t>of the active vertices </a:t>
                </a:r>
                <a:r>
                  <a:rPr lang="en-US" dirty="0" smtClean="0"/>
                  <a:t>declared </a:t>
                </a:r>
                <a:r>
                  <a:rPr lang="en-US" dirty="0"/>
                  <a:t>as non-leaders.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:r>
                  <a:rPr lang="en-US" dirty="0"/>
                  <a:t>an 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 vertex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at </a:t>
                </a:r>
                <a:r>
                  <a:rPr lang="en-US" dirty="0"/>
                  <a:t>least two different labels in the </a:t>
                </a:r>
                <a:r>
                  <a:rPr lang="en-US" dirty="0" smtClean="0"/>
                  <a:t>CC of</a:t>
                </a:r>
                <a:r>
                  <a:rPr lang="en-US" dirty="0"/>
                  <a:t> v then there </a:t>
                </a:r>
                <a:r>
                  <a:rPr lang="en-US" dirty="0" smtClean="0"/>
                  <a:t>is </a:t>
                </a:r>
                <a:r>
                  <a:rPr lang="en-US" dirty="0"/>
                  <a:t>an edge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err="1">
                        <a:latin typeface="Cambria Math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such that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>
                        <a:latin typeface="Cambria Math"/>
                      </a:rPr>
                      <m:t>)≠ℓ(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marked </a:t>
                </a:r>
                <a:r>
                  <a:rPr lang="en-US" dirty="0"/>
                  <a:t>as a 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 with probability </a:t>
                </a:r>
                <a:r>
                  <a:rPr lang="en-US" dirty="0" smtClean="0"/>
                  <a:t>1/2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 </m:t>
                    </m:r>
                  </m:oMath>
                </a14:m>
                <a:r>
                  <a:rPr lang="en-US" dirty="0" smtClean="0"/>
                  <a:t>half </a:t>
                </a:r>
                <a:r>
                  <a:rPr lang="en-US" dirty="0"/>
                  <a:t>of the active non-leader vertices will change their </a:t>
                </a:r>
                <a:r>
                  <a:rPr lang="en-US" dirty="0" smtClean="0"/>
                  <a:t>label. </a:t>
                </a:r>
              </a:p>
              <a:p>
                <a:pPr lvl="1"/>
                <a:r>
                  <a:rPr lang="en-US" dirty="0" smtClean="0"/>
                  <a:t>Overall</a:t>
                </a:r>
                <a:r>
                  <a:rPr lang="en-US" dirty="0"/>
                  <a:t>, </a:t>
                </a:r>
                <a:r>
                  <a:rPr lang="en-US" dirty="0" smtClean="0"/>
                  <a:t>expect</a:t>
                </a:r>
                <a:r>
                  <a:rPr lang="en-US" dirty="0"/>
                  <a:t> 1/4 of labels to disappear.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After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 </a:t>
                </a:r>
                <a:r>
                  <a:rPr lang="en-US" dirty="0" smtClean="0"/>
                  <a:t># of </a:t>
                </a:r>
                <a:r>
                  <a:rPr lang="en-US" dirty="0"/>
                  <a:t>active labels in every connected component will drop to one </a:t>
                </a:r>
                <a:r>
                  <a:rPr lang="en-US" dirty="0" smtClean="0"/>
                  <a:t>with high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763000" cy="5562600"/>
              </a:xfrm>
              <a:blipFill rotWithShape="1">
                <a:blip r:embed="rId2"/>
                <a:stretch>
                  <a:fillRect l="-1183" t="-1645" b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3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Implementation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Distributed data structure 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maintain labels, ids, leader/non-leader status, etc.</a:t>
                </a:r>
              </a:p>
              <a:p>
                <a:pPr lvl="1"/>
                <a:r>
                  <a:rPr lang="en-US" dirty="0" smtClean="0"/>
                  <a:t>O(1) rounds per stage to update the data structure</a:t>
                </a:r>
                <a:endParaRPr lang="en-US" dirty="0"/>
              </a:p>
              <a:p>
                <a:r>
                  <a:rPr lang="en-US" dirty="0" smtClean="0"/>
                  <a:t>Edges stored locally with all auxiliary info</a:t>
                </a:r>
              </a:p>
              <a:p>
                <a:pPr lvl="1"/>
                <a:r>
                  <a:rPr lang="en-US" dirty="0" smtClean="0"/>
                  <a:t>Between stages: use distributed data structure to update local info on edges</a:t>
                </a:r>
                <a:endParaRPr lang="en-US" dirty="0"/>
              </a:p>
              <a:p>
                <a:r>
                  <a:rPr lang="en-US" dirty="0" smtClean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(w.r.t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non-leader,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 smtClean="0"/>
                  <a:t>) edge sends an update to the distributed data structure</a:t>
                </a:r>
              </a:p>
              <a:p>
                <a:r>
                  <a:rPr lang="en-US" dirty="0" smtClean="0"/>
                  <a:t>Much faster with Distributed Hash Table Service (DHT)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Kiveris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Lattanzi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Mirrokni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Rastogi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Vassilvitskii’14]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181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round, see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[McGregor’14]</a:t>
                </a: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]…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74" y="1411515"/>
            <a:ext cx="2400150" cy="92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Problem 2: Correlation Clustering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Inspired by machine learning at</a:t>
            </a:r>
          </a:p>
          <a:p>
            <a:r>
              <a:rPr lang="en-US" dirty="0" smtClean="0"/>
              <a:t>Practice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70C0"/>
                </a:solidFill>
              </a:rPr>
              <a:t>[Cohen, McCallum ‘01, Cohen, Richman ’02]</a:t>
            </a:r>
          </a:p>
          <a:p>
            <a:r>
              <a:rPr lang="en-US" dirty="0" smtClean="0"/>
              <a:t>Theory: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</a:t>
            </a:r>
            <a:r>
              <a:rPr lang="en-US" sz="2400" b="1" dirty="0" smtClean="0">
                <a:solidFill>
                  <a:srgbClr val="0070C0"/>
                </a:solidFill>
              </a:rPr>
              <a:t>Blum, Bansal, Chawla ’04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47828" y="4134735"/>
            <a:ext cx="3665678" cy="1993900"/>
            <a:chOff x="547828" y="4134735"/>
            <a:chExt cx="3665678" cy="1993900"/>
          </a:xfrm>
        </p:grpSpPr>
        <p:sp>
          <p:nvSpPr>
            <p:cNvPr id="4" name="Oval 3"/>
            <p:cNvSpPr/>
            <p:nvPr/>
          </p:nvSpPr>
          <p:spPr>
            <a:xfrm>
              <a:off x="547828" y="4168213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95606" y="56206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71906" y="41347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24506" y="46935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84906" y="5573010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43306" y="50872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638706" y="5900035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08506" y="46196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4" idx="6"/>
              <a:endCxn id="6" idx="2"/>
            </p:cNvCxnSpPr>
            <p:nvPr/>
          </p:nvCxnSpPr>
          <p:spPr>
            <a:xfrm flipV="1">
              <a:off x="776428" y="4249035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0"/>
              <a:endCxn id="6" idx="3"/>
            </p:cNvCxnSpPr>
            <p:nvPr/>
          </p:nvCxnSpPr>
          <p:spPr>
            <a:xfrm flipV="1">
              <a:off x="1457606" y="4329857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0"/>
            </p:cNvCxnSpPr>
            <p:nvPr/>
          </p:nvCxnSpPr>
          <p:spPr>
            <a:xfrm flipH="1" flipV="1">
              <a:off x="670206" y="4403746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" idx="7"/>
              <a:endCxn id="9" idx="3"/>
            </p:cNvCxnSpPr>
            <p:nvPr/>
          </p:nvCxnSpPr>
          <p:spPr>
            <a:xfrm flipV="1">
              <a:off x="890728" y="5282357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9" idx="1"/>
            </p:cNvCxnSpPr>
            <p:nvPr/>
          </p:nvCxnSpPr>
          <p:spPr>
            <a:xfrm>
              <a:off x="740056" y="4358713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7" idx="2"/>
            </p:cNvCxnSpPr>
            <p:nvPr/>
          </p:nvCxnSpPr>
          <p:spPr>
            <a:xfrm>
              <a:off x="2537106" y="4752413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0" idx="0"/>
            </p:cNvCxnSpPr>
            <p:nvPr/>
          </p:nvCxnSpPr>
          <p:spPr>
            <a:xfrm>
              <a:off x="2473606" y="4820535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10" idx="0"/>
            </p:cNvCxnSpPr>
            <p:nvPr/>
          </p:nvCxnSpPr>
          <p:spPr>
            <a:xfrm flipH="1">
              <a:off x="2753006" y="4922135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1"/>
            </p:cNvCxnSpPr>
            <p:nvPr/>
          </p:nvCxnSpPr>
          <p:spPr>
            <a:xfrm flipH="1" flipV="1">
              <a:off x="1767028" y="4249035"/>
              <a:ext cx="574956" cy="4040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" idx="2"/>
              <a:endCxn id="5" idx="6"/>
            </p:cNvCxnSpPr>
            <p:nvPr/>
          </p:nvCxnSpPr>
          <p:spPr>
            <a:xfrm flipH="1" flipV="1">
              <a:off x="924206" y="5734935"/>
              <a:ext cx="17145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" idx="2"/>
              <a:endCxn id="10" idx="6"/>
            </p:cNvCxnSpPr>
            <p:nvPr/>
          </p:nvCxnSpPr>
          <p:spPr>
            <a:xfrm flipH="1">
              <a:off x="2867306" y="5687310"/>
              <a:ext cx="1117600" cy="32702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734789" y="3501182"/>
            <a:ext cx="4032396" cy="2697886"/>
            <a:chOff x="4734789" y="3501182"/>
            <a:chExt cx="4032396" cy="2697886"/>
          </a:xfrm>
        </p:grpSpPr>
        <p:sp>
          <p:nvSpPr>
            <p:cNvPr id="78" name="Oval 77"/>
            <p:cNvSpPr/>
            <p:nvPr/>
          </p:nvSpPr>
          <p:spPr>
            <a:xfrm>
              <a:off x="8212133" y="5462468"/>
              <a:ext cx="555052" cy="50251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734789" y="3501182"/>
              <a:ext cx="1523417" cy="266065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436006" y="4128968"/>
              <a:ext cx="1655622" cy="20701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870159" y="41624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017937" y="56148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894237" y="41289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646837" y="46877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375359" y="5561757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665637" y="50814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961037" y="58942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630837" y="4613879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stCxn id="55" idx="6"/>
              <a:endCxn id="57" idx="2"/>
            </p:cNvCxnSpPr>
            <p:nvPr/>
          </p:nvCxnSpPr>
          <p:spPr>
            <a:xfrm flipV="1">
              <a:off x="5098759" y="4243268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0" idx="0"/>
              <a:endCxn id="57" idx="3"/>
            </p:cNvCxnSpPr>
            <p:nvPr/>
          </p:nvCxnSpPr>
          <p:spPr>
            <a:xfrm flipV="1">
              <a:off x="5779937" y="4324090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6" idx="0"/>
            </p:cNvCxnSpPr>
            <p:nvPr/>
          </p:nvCxnSpPr>
          <p:spPr>
            <a:xfrm flipH="1" flipV="1">
              <a:off x="4992537" y="4397979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6" idx="7"/>
              <a:endCxn id="60" idx="3"/>
            </p:cNvCxnSpPr>
            <p:nvPr/>
          </p:nvCxnSpPr>
          <p:spPr>
            <a:xfrm flipV="1">
              <a:off x="5213059" y="5276590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0" idx="1"/>
            </p:cNvCxnSpPr>
            <p:nvPr/>
          </p:nvCxnSpPr>
          <p:spPr>
            <a:xfrm>
              <a:off x="5062387" y="4352946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58" idx="2"/>
            </p:cNvCxnSpPr>
            <p:nvPr/>
          </p:nvCxnSpPr>
          <p:spPr>
            <a:xfrm>
              <a:off x="6859437" y="4746646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61" idx="0"/>
            </p:cNvCxnSpPr>
            <p:nvPr/>
          </p:nvCxnSpPr>
          <p:spPr>
            <a:xfrm>
              <a:off x="6795937" y="4814768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61" idx="0"/>
            </p:cNvCxnSpPr>
            <p:nvPr/>
          </p:nvCxnSpPr>
          <p:spPr>
            <a:xfrm flipH="1">
              <a:off x="7075337" y="4916368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1"/>
            </p:cNvCxnSpPr>
            <p:nvPr/>
          </p:nvCxnSpPr>
          <p:spPr>
            <a:xfrm flipH="1" flipV="1">
              <a:off x="6089359" y="4243268"/>
              <a:ext cx="574956" cy="404089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1" idx="2"/>
              <a:endCxn id="56" idx="6"/>
            </p:cNvCxnSpPr>
            <p:nvPr/>
          </p:nvCxnSpPr>
          <p:spPr>
            <a:xfrm flipH="1" flipV="1">
              <a:off x="5246537" y="5729168"/>
              <a:ext cx="1714500" cy="2794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2"/>
              <a:endCxn id="61" idx="6"/>
            </p:cNvCxnSpPr>
            <p:nvPr/>
          </p:nvCxnSpPr>
          <p:spPr>
            <a:xfrm flipH="1">
              <a:off x="7189637" y="5676057"/>
              <a:ext cx="1185722" cy="332511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5213059" y="4324090"/>
              <a:ext cx="681179" cy="1276642"/>
            </a:xfrm>
            <a:prstGeom prst="line">
              <a:avLst/>
            </a:prstGeom>
            <a:ln w="1016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design for massively parallel computing</a:t>
            </a:r>
          </a:p>
          <a:p>
            <a:pPr lvl="1"/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http://grigory.us/blog/mapreduce-model/</a:t>
            </a:r>
            <a:endParaRPr lang="en-US" dirty="0" smtClean="0"/>
          </a:p>
          <a:p>
            <a:r>
              <a:rPr lang="en-US" dirty="0" smtClean="0"/>
              <a:t>MPC algorithms for graphs</a:t>
            </a:r>
          </a:p>
          <a:p>
            <a:pPr lvl="1"/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Correlation clustering</a:t>
            </a:r>
          </a:p>
          <a:p>
            <a:r>
              <a:rPr lang="en-US" dirty="0" smtClean="0"/>
              <a:t>MPC algorithms for vectors</a:t>
            </a:r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Single-linkage clustering</a:t>
            </a:r>
          </a:p>
          <a:p>
            <a:r>
              <a:rPr lang="en-US" dirty="0" smtClean="0"/>
              <a:t>Open problems and directions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669277"/>
            <a:ext cx="2590800" cy="1871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Clustering on Clusters: Overview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6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Correlation </a:t>
            </a:r>
            <a:r>
              <a:rPr lang="en-US" dirty="0" smtClean="0">
                <a:solidFill>
                  <a:srgbClr val="0070C0"/>
                </a:solidFill>
              </a:rPr>
              <a:t>Clustering: Example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97" y="1337852"/>
            <a:ext cx="8229600" cy="5367748"/>
          </a:xfrm>
        </p:spPr>
        <p:txBody>
          <a:bodyPr>
            <a:normAutofit/>
          </a:bodyPr>
          <a:lstStyle/>
          <a:p>
            <a:r>
              <a:rPr lang="en-US" b="1" dirty="0" smtClean="0"/>
              <a:t>Minimize</a:t>
            </a:r>
            <a:r>
              <a:rPr lang="en-US" dirty="0" smtClean="0"/>
              <a:t> </a:t>
            </a:r>
            <a:r>
              <a:rPr lang="en-US" dirty="0"/>
              <a:t># of </a:t>
            </a:r>
            <a:r>
              <a:rPr lang="en-US" b="1" dirty="0" smtClean="0"/>
              <a:t>incorrectly</a:t>
            </a:r>
            <a:r>
              <a:rPr lang="en-US" dirty="0" smtClean="0"/>
              <a:t> </a:t>
            </a:r>
            <a:r>
              <a:rPr lang="en-US" dirty="0"/>
              <a:t>classified </a:t>
            </a:r>
            <a:r>
              <a:rPr lang="en-US" dirty="0" smtClean="0"/>
              <a:t>pairs: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# Covered non-edges + # Non-covered edges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387412" y="3093680"/>
            <a:ext cx="4032396" cy="2697886"/>
            <a:chOff x="4734789" y="3501182"/>
            <a:chExt cx="4032396" cy="2697886"/>
          </a:xfrm>
        </p:grpSpPr>
        <p:sp>
          <p:nvSpPr>
            <p:cNvPr id="70" name="Oval 69"/>
            <p:cNvSpPr/>
            <p:nvPr/>
          </p:nvSpPr>
          <p:spPr>
            <a:xfrm>
              <a:off x="8212133" y="5462468"/>
              <a:ext cx="555052" cy="50251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4734789" y="3501182"/>
              <a:ext cx="1523417" cy="266065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436006" y="4128968"/>
              <a:ext cx="1655622" cy="20701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4870159" y="4162446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17937" y="56148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894237" y="41289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646837" y="46877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375359" y="5561757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665637" y="50814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961037" y="5894268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630837" y="4613879"/>
              <a:ext cx="228600" cy="2286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73" idx="6"/>
              <a:endCxn id="75" idx="2"/>
            </p:cNvCxnSpPr>
            <p:nvPr/>
          </p:nvCxnSpPr>
          <p:spPr>
            <a:xfrm flipV="1">
              <a:off x="5098759" y="4243268"/>
              <a:ext cx="795478" cy="334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8" idx="0"/>
              <a:endCxn id="75" idx="3"/>
            </p:cNvCxnSpPr>
            <p:nvPr/>
          </p:nvCxnSpPr>
          <p:spPr>
            <a:xfrm flipV="1">
              <a:off x="5779937" y="4324090"/>
              <a:ext cx="147778" cy="7573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4" idx="0"/>
            </p:cNvCxnSpPr>
            <p:nvPr/>
          </p:nvCxnSpPr>
          <p:spPr>
            <a:xfrm flipH="1" flipV="1">
              <a:off x="4992537" y="4397979"/>
              <a:ext cx="139700" cy="12168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7"/>
              <a:endCxn id="78" idx="3"/>
            </p:cNvCxnSpPr>
            <p:nvPr/>
          </p:nvCxnSpPr>
          <p:spPr>
            <a:xfrm flipV="1">
              <a:off x="5213059" y="5276590"/>
              <a:ext cx="486056" cy="3717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endCxn id="78" idx="1"/>
            </p:cNvCxnSpPr>
            <p:nvPr/>
          </p:nvCxnSpPr>
          <p:spPr>
            <a:xfrm>
              <a:off x="5062387" y="4352946"/>
              <a:ext cx="636728" cy="7620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endCxn id="76" idx="2"/>
            </p:cNvCxnSpPr>
            <p:nvPr/>
          </p:nvCxnSpPr>
          <p:spPr>
            <a:xfrm>
              <a:off x="6859437" y="4746646"/>
              <a:ext cx="787400" cy="5542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79" idx="0"/>
            </p:cNvCxnSpPr>
            <p:nvPr/>
          </p:nvCxnSpPr>
          <p:spPr>
            <a:xfrm>
              <a:off x="6795937" y="4814768"/>
              <a:ext cx="279400" cy="10795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79" idx="0"/>
            </p:cNvCxnSpPr>
            <p:nvPr/>
          </p:nvCxnSpPr>
          <p:spPr>
            <a:xfrm flipH="1">
              <a:off x="7075337" y="4916368"/>
              <a:ext cx="635000" cy="9779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0" idx="1"/>
            </p:cNvCxnSpPr>
            <p:nvPr/>
          </p:nvCxnSpPr>
          <p:spPr>
            <a:xfrm flipH="1" flipV="1">
              <a:off x="6089359" y="4243268"/>
              <a:ext cx="574956" cy="404089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9" idx="2"/>
              <a:endCxn id="74" idx="6"/>
            </p:cNvCxnSpPr>
            <p:nvPr/>
          </p:nvCxnSpPr>
          <p:spPr>
            <a:xfrm flipH="1" flipV="1">
              <a:off x="5246537" y="5729168"/>
              <a:ext cx="1714500" cy="2794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77" idx="2"/>
              <a:endCxn id="79" idx="6"/>
            </p:cNvCxnSpPr>
            <p:nvPr/>
          </p:nvCxnSpPr>
          <p:spPr>
            <a:xfrm flipH="1">
              <a:off x="7189637" y="5676057"/>
              <a:ext cx="1185722" cy="332511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5213059" y="4324090"/>
              <a:ext cx="681179" cy="1276642"/>
            </a:xfrm>
            <a:prstGeom prst="line">
              <a:avLst/>
            </a:prstGeom>
            <a:ln w="1016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648200" y="3770079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  <a:r>
              <a:rPr lang="en-US" sz="3200" dirty="0" smtClean="0"/>
              <a:t> incorrectly classified =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1</a:t>
            </a:r>
            <a:r>
              <a:rPr lang="en-US" sz="3200" dirty="0" smtClean="0"/>
              <a:t> covered non-edge +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3</a:t>
            </a:r>
            <a:r>
              <a:rPr lang="en-US" sz="3200" dirty="0" smtClean="0"/>
              <a:t> non-covered edges</a:t>
            </a:r>
          </a:p>
        </p:txBody>
      </p:sp>
    </p:spTree>
    <p:extLst>
      <p:ext uri="{BB962C8B-B14F-4D97-AF65-F5344CB8AC3E}">
        <p14:creationId xmlns:p14="http://schemas.microsoft.com/office/powerpoint/2010/main" val="84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Approximating Correlation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Minimize</a:t>
                </a:r>
                <a:r>
                  <a:rPr lang="en-US" dirty="0" smtClean="0"/>
                  <a:t> # </a:t>
                </a:r>
                <a:r>
                  <a:rPr lang="en-US" dirty="0"/>
                  <a:t>of </a:t>
                </a:r>
                <a:r>
                  <a:rPr lang="en-US" b="1" dirty="0"/>
                  <a:t>incorrectly</a:t>
                </a:r>
                <a:r>
                  <a:rPr lang="en-US" dirty="0"/>
                  <a:t> classified pairs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≈20000</m:t>
                    </m:r>
                  </m:oMath>
                </a14:m>
                <a:r>
                  <a:rPr lang="en-US" dirty="0" smtClean="0"/>
                  <a:t>-approximation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[Blum, Bansal, Chawla’04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</a:p>
              <a:p>
                <a:pPr lvl="1"/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>
                    <a:solidFill>
                      <a:srgbClr val="0070C0"/>
                    </a:solidFill>
                  </a:rPr>
                  <a:t>Demaine</a:t>
                </a:r>
                <a:r>
                  <a:rPr lang="en-US" dirty="0">
                    <a:solidFill>
                      <a:srgbClr val="0070C0"/>
                    </a:solidFill>
                  </a:rPr>
                  <a:t>, Emmanuel, Fiat, Immorlica’04],[</a:t>
                </a:r>
                <a:r>
                  <a:rPr lang="en-US" dirty="0" err="1">
                    <a:solidFill>
                      <a:srgbClr val="0070C0"/>
                    </a:solidFill>
                  </a:rPr>
                  <a:t>Charikar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Guruswami</a:t>
                </a:r>
                <a:r>
                  <a:rPr lang="en-US" dirty="0">
                    <a:solidFill>
                      <a:srgbClr val="0070C0"/>
                    </a:solidFill>
                  </a:rPr>
                  <a:t>, Wirth’05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], 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Charikar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Newman’05] </a:t>
                </a:r>
                <a:r>
                  <a:rPr lang="en-US" dirty="0">
                    <a:solidFill>
                      <a:srgbClr val="0070C0"/>
                    </a:solidFill>
                  </a:rPr>
                  <a:t>[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Williamson</a:t>
                </a:r>
                <a:r>
                  <a:rPr lang="en-US" dirty="0">
                    <a:solidFill>
                      <a:srgbClr val="0070C0"/>
                    </a:solidFill>
                  </a:rPr>
                  <a:t>, van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Zuylen’07], 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Liberty’08],…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dirty="0" smtClean="0"/>
                  <a:t>-approximation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Chawla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Makarychev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Schramm, </a:t>
                </a:r>
                <a:r>
                  <a:rPr lang="en-US" b="1" dirty="0">
                    <a:solidFill>
                      <a:srgbClr val="FF0000"/>
                    </a:solidFill>
                  </a:rPr>
                  <a:t>Y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’15]</a:t>
                </a:r>
              </a:p>
              <a:p>
                <a:r>
                  <a:rPr lang="en-US" b="1" dirty="0" smtClean="0"/>
                  <a:t>Maximize</a:t>
                </a:r>
                <a:r>
                  <a:rPr lang="en-US" dirty="0" smtClean="0"/>
                  <a:t> </a:t>
                </a:r>
                <a:r>
                  <a:rPr lang="en-US" dirty="0"/>
                  <a:t># of </a:t>
                </a:r>
                <a:r>
                  <a:rPr lang="en-US" b="1" dirty="0"/>
                  <a:t>correctly</a:t>
                </a:r>
                <a:r>
                  <a:rPr lang="en-US" dirty="0"/>
                  <a:t> classified pairs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/>
                  <a:t>)-approximation </a:t>
                </a:r>
                <a:r>
                  <a:rPr lang="en-US" dirty="0">
                    <a:solidFill>
                      <a:srgbClr val="0070C0"/>
                    </a:solidFill>
                  </a:rPr>
                  <a:t>[Blum, Bansal, Chawla’04]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5257800"/>
              </a:xfrm>
              <a:blipFill rotWithShape="1">
                <a:blip r:embed="rId2"/>
                <a:stretch>
                  <a:fillRect l="-1557" t="-1508" r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7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Correlation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56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One of the most successful clustering methods:</a:t>
            </a:r>
          </a:p>
          <a:p>
            <a:r>
              <a:rPr lang="en-US" dirty="0" smtClean="0"/>
              <a:t>Only uses </a:t>
            </a:r>
            <a:r>
              <a:rPr lang="en-US" b="1" dirty="0" smtClean="0"/>
              <a:t>qualitative information</a:t>
            </a:r>
            <a:r>
              <a:rPr lang="en-US" dirty="0" smtClean="0"/>
              <a:t> about similarities</a:t>
            </a:r>
          </a:p>
          <a:p>
            <a:r>
              <a:rPr lang="en-US" b="1" dirty="0" smtClean="0"/>
              <a:t># of clusters unspecified </a:t>
            </a:r>
            <a:r>
              <a:rPr lang="en-US" dirty="0" smtClean="0"/>
              <a:t>(selected to best fit data)</a:t>
            </a:r>
            <a:endParaRPr lang="en-US" b="1" dirty="0" smtClean="0"/>
          </a:p>
          <a:p>
            <a:r>
              <a:rPr lang="en-US" dirty="0" smtClean="0"/>
              <a:t>Applications: document/image </a:t>
            </a:r>
            <a:r>
              <a:rPr lang="en-US" b="1" dirty="0" err="1" smtClean="0"/>
              <a:t>deduplication</a:t>
            </a:r>
            <a:r>
              <a:rPr lang="en-US" dirty="0" smtClean="0"/>
              <a:t> (data from crowds or black-box machine learning)</a:t>
            </a:r>
          </a:p>
          <a:p>
            <a:r>
              <a:rPr lang="en-US" b="1" dirty="0"/>
              <a:t>NP-hard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Bansal</a:t>
            </a:r>
            <a:r>
              <a:rPr lang="en-US" dirty="0">
                <a:solidFill>
                  <a:srgbClr val="0070C0"/>
                </a:solidFill>
              </a:rPr>
              <a:t>, Blum, </a:t>
            </a:r>
            <a:r>
              <a:rPr lang="en-US" dirty="0" err="1">
                <a:solidFill>
                  <a:srgbClr val="0070C0"/>
                </a:solidFill>
              </a:rPr>
              <a:t>Chawla</a:t>
            </a:r>
            <a:r>
              <a:rPr lang="en-US" dirty="0">
                <a:solidFill>
                  <a:srgbClr val="0070C0"/>
                </a:solidFill>
              </a:rPr>
              <a:t> ‘04], </a:t>
            </a:r>
            <a:r>
              <a:rPr lang="en-US" dirty="0" smtClean="0"/>
              <a:t>admits </a:t>
            </a:r>
            <a:r>
              <a:rPr lang="en-US" b="1" dirty="0"/>
              <a:t>simple approximation algorithms</a:t>
            </a:r>
            <a:r>
              <a:rPr lang="en-US" dirty="0"/>
              <a:t> with good provable </a:t>
            </a:r>
            <a:r>
              <a:rPr lang="en-US" dirty="0" smtClean="0"/>
              <a:t>guarantees </a:t>
            </a:r>
          </a:p>
        </p:txBody>
      </p:sp>
    </p:spTree>
    <p:extLst>
      <p:ext uri="{BB962C8B-B14F-4D97-AF65-F5344CB8AC3E}">
        <p14:creationId xmlns:p14="http://schemas.microsoft.com/office/powerpoint/2010/main" val="682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Correlation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More:</a:t>
            </a:r>
          </a:p>
          <a:p>
            <a:r>
              <a:rPr lang="en-US" b="1" dirty="0"/>
              <a:t>Survey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[Wirth]</a:t>
            </a:r>
          </a:p>
          <a:p>
            <a:r>
              <a:rPr lang="en-US" b="1" dirty="0"/>
              <a:t>KDD’14</a:t>
            </a:r>
            <a:r>
              <a:rPr lang="en-US" dirty="0"/>
              <a:t> </a:t>
            </a:r>
            <a:r>
              <a:rPr lang="en-US" dirty="0" smtClean="0"/>
              <a:t>tutorial: “Correlation Clustering: From Theory to Practice”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Bonchi</a:t>
            </a:r>
            <a:r>
              <a:rPr lang="en-US" dirty="0">
                <a:solidFill>
                  <a:srgbClr val="0070C0"/>
                </a:solidFill>
              </a:rPr>
              <a:t>, Garcia-Soriano, Liberty</a:t>
            </a:r>
            <a:r>
              <a:rPr lang="en-US" dirty="0" smtClean="0">
                <a:solidFill>
                  <a:srgbClr val="0070C0"/>
                </a:solidFill>
              </a:rPr>
              <a:t>] 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http://francescobonchi.com/CCtuto_kdd14.pdf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/>
              <a:t>Wikipedia</a:t>
            </a:r>
            <a:r>
              <a:rPr lang="en-US" dirty="0"/>
              <a:t> article: </a:t>
            </a:r>
            <a:r>
              <a:rPr lang="en-US" dirty="0">
                <a:hlinkClick r:id="rId3"/>
              </a:rPr>
              <a:t>http://en.wikipedia.org/wiki/Correlation_clustering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Data-Based Randomized Pivoting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5344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3-approximation (expected)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Ailon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Charikar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Newman]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Algorithm:</a:t>
                </a:r>
              </a:p>
              <a:p>
                <a:r>
                  <a:rPr lang="en-US" dirty="0" smtClean="0"/>
                  <a:t>Pick a random pivot vertex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Make a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  <m:r>
                      <a:rPr lang="en-US" b="0" i="1" dirty="0" smtClean="0">
                        <a:latin typeface="Cambria Math"/>
                      </a:rPr>
                      <m:t>∪</m:t>
                    </m:r>
                    <m:r>
                      <a:rPr lang="en-US" b="0" i="1" dirty="0" smtClean="0">
                        <a:latin typeface="Cambria Math"/>
                      </a:rPr>
                      <m:t>𝑁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 smtClean="0"/>
                  <a:t> is the set of neighbors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Remove the cluster from the graph and repeat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534400" cy="5257800"/>
              </a:xfrm>
              <a:blipFill rotWithShape="1">
                <a:blip r:embed="rId2"/>
                <a:stretch>
                  <a:fillRect l="-1786" t="-1506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81000" y="2667000"/>
            <a:ext cx="85344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4050281" y="5538491"/>
            <a:ext cx="555052" cy="5025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98945" y="4671716"/>
            <a:ext cx="555052" cy="50251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425101">
            <a:off x="612136" y="5691619"/>
            <a:ext cx="2829151" cy="55182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9209" y="3986119"/>
            <a:ext cx="2522397" cy="15845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Data-Based Randomized Pivoting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534400" cy="260438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Pick a random pivot vertex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Make a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  <m:r>
                      <a:rPr lang="en-US" b="0" i="1" dirty="0" smtClean="0">
                        <a:latin typeface="Cambria Math"/>
                      </a:rPr>
                      <m:t>∪</m:t>
                    </m:r>
                    <m:r>
                      <a:rPr lang="en-US" b="0" i="1" dirty="0" smtClean="0">
                        <a:latin typeface="Cambria Math"/>
                      </a:rPr>
                      <m:t>𝑁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 smtClean="0"/>
                  <a:t> is the set of neighbors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𝒑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Remove the cluster from the graph and repeat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534400" cy="2604384"/>
              </a:xfrm>
              <a:blipFill rotWithShape="1">
                <a:blip r:embed="rId2"/>
                <a:stretch>
                  <a:fillRect l="-1571" t="-2810" r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776429" y="4270651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4207" y="57230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00507" y="42371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3107" y="47959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13507" y="5675448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71907" y="51896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67307" y="6002473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37107" y="4722084"/>
            <a:ext cx="228600" cy="2286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5" idx="6"/>
            <a:endCxn id="7" idx="2"/>
          </p:cNvCxnSpPr>
          <p:nvPr/>
        </p:nvCxnSpPr>
        <p:spPr>
          <a:xfrm flipV="1">
            <a:off x="1005029" y="4351473"/>
            <a:ext cx="795478" cy="334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7" idx="3"/>
          </p:cNvCxnSpPr>
          <p:nvPr/>
        </p:nvCxnSpPr>
        <p:spPr>
          <a:xfrm flipV="1">
            <a:off x="1686207" y="4432295"/>
            <a:ext cx="147778" cy="75737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0"/>
          </p:cNvCxnSpPr>
          <p:nvPr/>
        </p:nvCxnSpPr>
        <p:spPr>
          <a:xfrm flipH="1" flipV="1">
            <a:off x="898807" y="4506184"/>
            <a:ext cx="139700" cy="12168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7"/>
            <a:endCxn id="10" idx="3"/>
          </p:cNvCxnSpPr>
          <p:nvPr/>
        </p:nvCxnSpPr>
        <p:spPr>
          <a:xfrm flipV="1">
            <a:off x="1119329" y="5384795"/>
            <a:ext cx="486056" cy="3717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1"/>
          </p:cNvCxnSpPr>
          <p:nvPr/>
        </p:nvCxnSpPr>
        <p:spPr>
          <a:xfrm>
            <a:off x="968657" y="4461151"/>
            <a:ext cx="636728" cy="762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8" idx="2"/>
          </p:cNvCxnSpPr>
          <p:nvPr/>
        </p:nvCxnSpPr>
        <p:spPr>
          <a:xfrm>
            <a:off x="2765707" y="4854851"/>
            <a:ext cx="787400" cy="5542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1" idx="0"/>
          </p:cNvCxnSpPr>
          <p:nvPr/>
        </p:nvCxnSpPr>
        <p:spPr>
          <a:xfrm>
            <a:off x="2702207" y="4922973"/>
            <a:ext cx="279400" cy="10795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2981607" y="5024573"/>
            <a:ext cx="635000" cy="9779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1"/>
          </p:cNvCxnSpPr>
          <p:nvPr/>
        </p:nvCxnSpPr>
        <p:spPr>
          <a:xfrm flipH="1" flipV="1">
            <a:off x="1995629" y="4351473"/>
            <a:ext cx="574956" cy="4040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  <a:endCxn id="6" idx="6"/>
          </p:cNvCxnSpPr>
          <p:nvPr/>
        </p:nvCxnSpPr>
        <p:spPr>
          <a:xfrm flipH="1" flipV="1">
            <a:off x="1152807" y="5837373"/>
            <a:ext cx="1714500" cy="2794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1" idx="6"/>
          </p:cNvCxnSpPr>
          <p:nvPr/>
        </p:nvCxnSpPr>
        <p:spPr>
          <a:xfrm flipH="1">
            <a:off x="3095907" y="5789748"/>
            <a:ext cx="1117600" cy="3270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00600" y="4334388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8</a:t>
            </a:r>
            <a:r>
              <a:rPr lang="en-US" sz="3200" dirty="0" smtClean="0"/>
              <a:t> incorrectly classified =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  <a:r>
              <a:rPr lang="en-US" sz="3200" dirty="0" smtClean="0"/>
              <a:t> covered non-edges +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  <a:r>
              <a:rPr lang="en-US" sz="3200" dirty="0" smtClean="0"/>
              <a:t> non-covered edges</a:t>
            </a:r>
          </a:p>
        </p:txBody>
      </p:sp>
      <p:cxnSp>
        <p:nvCxnSpPr>
          <p:cNvPr id="30" name="Straight Connector 29"/>
          <p:cNvCxnSpPr>
            <a:stCxn id="12" idx="2"/>
          </p:cNvCxnSpPr>
          <p:nvPr/>
        </p:nvCxnSpPr>
        <p:spPr>
          <a:xfrm flipH="1" flipV="1">
            <a:off x="1005029" y="4432295"/>
            <a:ext cx="1532078" cy="40408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3"/>
          </p:cNvCxnSpPr>
          <p:nvPr/>
        </p:nvCxnSpPr>
        <p:spPr>
          <a:xfrm flipH="1">
            <a:off x="1783921" y="4917206"/>
            <a:ext cx="786664" cy="34309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3700" y="1562100"/>
            <a:ext cx="85979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5" grpId="0" animBg="1"/>
      <p:bldP spid="24" grpId="0" animBg="1"/>
      <p:bldP spid="6" grpId="0" animBg="1"/>
      <p:bldP spid="7" grpId="0" animBg="1"/>
      <p:bldP spid="8" grpId="0" animBg="1"/>
      <p:bldP spid="9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Parallel Pivot Algorithm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5181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(3+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-approx.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/ </m:t>
                    </m:r>
                    <m:r>
                      <a:rPr lang="en-US" i="1" dirty="0" smtClean="0">
                        <a:latin typeface="Cambria Math"/>
                      </a:rPr>
                      <m:t>𝜖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Chierichetti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Dalvi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Kumar, KDD’14]</a:t>
                </a:r>
              </a:p>
              <a:p>
                <a:r>
                  <a:rPr lang="en-US" dirty="0" smtClean="0"/>
                  <a:t>Algorithm: while the graph is not empty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𝑫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current maximum degree</a:t>
                </a:r>
              </a:p>
              <a:p>
                <a:pPr lvl="1"/>
                <a:r>
                  <a:rPr lang="en-US" dirty="0" smtClean="0"/>
                  <a:t>Activate each node independently with prob.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/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𝑫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Deactivate nodes connected to other active nodes</a:t>
                </a:r>
              </a:p>
              <a:p>
                <a:pPr lvl="1"/>
                <a:r>
                  <a:rPr lang="en-US" dirty="0" smtClean="0"/>
                  <a:t>The remaining nodes are </a:t>
                </a:r>
                <a:r>
                  <a:rPr lang="en-US" b="1" dirty="0" smtClean="0"/>
                  <a:t>pivots</a:t>
                </a:r>
              </a:p>
              <a:p>
                <a:pPr lvl="1"/>
                <a:r>
                  <a:rPr lang="en-US" dirty="0" smtClean="0"/>
                  <a:t>Create cluster around each pivot as before</a:t>
                </a:r>
              </a:p>
              <a:p>
                <a:pPr lvl="1"/>
                <a:r>
                  <a:rPr lang="en-US" dirty="0" smtClean="0"/>
                  <a:t>Remove the clusters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5181600"/>
              </a:xfrm>
              <a:blipFill rotWithShape="1">
                <a:blip r:embed="rId2"/>
                <a:stretch>
                  <a:fillRect l="-1557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Parallel Pivot Algorithm: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686800" cy="4525963"/>
              </a:xfrm>
            </p:spPr>
            <p:txBody>
              <a:bodyPr/>
              <a:lstStyle/>
              <a:p>
                <a:r>
                  <a:rPr lang="en-US" b="1" dirty="0" smtClean="0"/>
                  <a:t>Fact: </a:t>
                </a:r>
                <a:r>
                  <a:rPr lang="en-US" dirty="0" smtClean="0"/>
                  <a:t>Halves max degree after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dirty="0" smtClean="0"/>
                  <a:t> rounds 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terminates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</m:func>
                          </m:num>
                          <m:den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𝝐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rounds</a:t>
                </a:r>
              </a:p>
              <a:p>
                <a:r>
                  <a:rPr lang="en-US" b="1" dirty="0" smtClean="0"/>
                  <a:t>Fact: </a:t>
                </a:r>
                <a:r>
                  <a:rPr lang="en-US" dirty="0" smtClean="0"/>
                  <a:t>Activation process induces </a:t>
                </a:r>
                <a:r>
                  <a:rPr lang="en-US" b="1" dirty="0" smtClean="0"/>
                  <a:t>close to uniform</a:t>
                </a:r>
                <a:r>
                  <a:rPr lang="en-US" dirty="0" smtClean="0"/>
                  <a:t> marginal distribution of the pivots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3200" dirty="0" smtClean="0"/>
                  <a:t> analysis similar to regular pivot gives 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/>
                      </a:rPr>
                      <m:t>3+</m:t>
                    </m:r>
                    <m:r>
                      <a:rPr lang="en-US" sz="3200" b="1" i="1" smtClean="0">
                        <a:solidFill>
                          <a:srgbClr val="0070C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3200" dirty="0" smtClean="0"/>
                  <a:t>)-approximation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86800" cy="4525963"/>
              </a:xfrm>
              <a:blipFill rotWithShape="1">
                <a:blip r:embed="rId2"/>
                <a:stretch>
                  <a:fillRect l="-1544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6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Part 2: Clustering Vectors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9953" y="1447800"/>
                <a:ext cx="8610600" cy="5410200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00B050"/>
                  </a:solidFill>
                  <a:ea typeface="Cambria Math"/>
                </a:endParaRPr>
              </a:p>
              <a:p>
                <a:pPr lvl="1"/>
                <a:r>
                  <a:rPr lang="en-US" dirty="0" smtClean="0"/>
                  <a:t>Feature </a:t>
                </a:r>
                <a:r>
                  <a:rPr lang="en-US" dirty="0"/>
                  <a:t>vectors in ML, word </a:t>
                </a:r>
                <a:r>
                  <a:rPr lang="en-US" dirty="0" err="1"/>
                  <a:t>embedings</a:t>
                </a:r>
                <a:r>
                  <a:rPr lang="en-US" dirty="0"/>
                  <a:t> in NLP, etc.</a:t>
                </a:r>
              </a:p>
              <a:p>
                <a:pPr lvl="1"/>
                <a:r>
                  <a:rPr lang="en-US" dirty="0" smtClean="0"/>
                  <a:t>(Implicit) weighted graph of pairwise distances</a:t>
                </a:r>
              </a:p>
              <a:p>
                <a:r>
                  <a:rPr lang="en-US" dirty="0" smtClean="0"/>
                  <a:t>Applications:</a:t>
                </a:r>
              </a:p>
              <a:p>
                <a:pPr lvl="1"/>
                <a:r>
                  <a:rPr lang="en-US" dirty="0" smtClean="0"/>
                  <a:t>Same as before + Data visualization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953" y="1447800"/>
                <a:ext cx="8610600" cy="5410200"/>
              </a:xfrm>
              <a:blipFill rotWithShape="1">
                <a:blip r:embed="rId2"/>
                <a:stretch>
                  <a:fillRect l="-1557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1000"/>
            <a:ext cx="34290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74" y="4086970"/>
            <a:ext cx="3581400" cy="26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9899" y="3581400"/>
            <a:ext cx="3429000" cy="3162300"/>
            <a:chOff x="5689899" y="3581400"/>
            <a:chExt cx="3429000" cy="3162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899" y="4267200"/>
              <a:ext cx="3429000" cy="2476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 rot="5400000">
                  <a:off x="7073936" y="3594064"/>
                  <a:ext cx="85632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/>
                          </a:rPr>
                          <m:t>⇒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73936" y="3594064"/>
                  <a:ext cx="856325" cy="83099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Problem 3: K-means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57912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 smtClean="0"/>
                  <a:t>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sum of squared distance to the closest center: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bSup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lit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||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|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NP-hard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5791200" cy="4525963"/>
              </a:xfrm>
              <a:blipFill rotWithShape="1">
                <a:blip r:embed="rId4"/>
                <a:stretch>
                  <a:fillRect l="-2211" t="-2291" b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26" y="1168549"/>
            <a:ext cx="3429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Clustering on Clusters: Overview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952524"/>
              </p:ext>
            </p:extLst>
          </p:nvPr>
        </p:nvGraphicFramePr>
        <p:xfrm>
          <a:off x="457200" y="1600200"/>
          <a:ext cx="8458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2819400"/>
                <a:gridCol w="2819400"/>
              </a:tblGrid>
              <a:tr h="152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Graphs</a:t>
                      </a:r>
                      <a:endParaRPr lang="en-US" sz="4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Vectors</a:t>
                      </a:r>
                      <a:endParaRPr lang="en-US" sz="480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 smtClean="0"/>
                        <a:t>Basic</a:t>
                      </a:r>
                      <a:endParaRPr lang="en-US" sz="4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Connectivity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K-means</a:t>
                      </a:r>
                      <a:endParaRPr lang="en-US" sz="3200" dirty="0"/>
                    </a:p>
                  </a:txBody>
                  <a:tcPr anchor="ctr"/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 smtClean="0"/>
                        <a:t>Advanced</a:t>
                      </a:r>
                      <a:endParaRPr lang="en-US" sz="4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Correlation</a:t>
                      </a:r>
                      <a:r>
                        <a:rPr lang="en-US" sz="3200" baseline="0" dirty="0" smtClean="0"/>
                        <a:t> Clustering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Single-Linkage</a:t>
                      </a:r>
                      <a:r>
                        <a:rPr lang="en-US" sz="3200" baseline="0" dirty="0" smtClean="0"/>
                        <a:t> Clustering</a:t>
                      </a:r>
                      <a:endParaRPr 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1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K-means++ </a:t>
            </a:r>
            <a:r>
              <a:rPr lang="en-US" sz="3600" dirty="0" smtClean="0">
                <a:solidFill>
                  <a:srgbClr val="0070C0"/>
                </a:solidFill>
              </a:rPr>
              <a:t>[Arthur,Vassilvitskii’07]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18160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(collection of centers)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</m:fName>
                      <m:e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||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i="1">
                            <a:latin typeface="Cambria Math"/>
                          </a:rPr>
                          <m:t>|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lit/>
                              </m:rPr>
                              <a:rPr lang="en-US" i="1">
                                <a:latin typeface="Cambria Math"/>
                              </a:rPr>
                              <m:t>|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K-means++ algorithm (gives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-approximation):</a:t>
                </a:r>
              </a:p>
              <a:p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uniformly at random from the data</a:t>
                </a:r>
              </a:p>
              <a:p>
                <a:r>
                  <a:rPr lang="en-US" dirty="0" smtClean="0"/>
                  <a:t>Pick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 smtClean="0"/>
                  <a:t> sequentially from the distribution where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 has probability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181600"/>
              </a:xfrm>
              <a:blipFill rotWithShape="1">
                <a:blip r:embed="rId2"/>
                <a:stretch>
                  <a:fillRect l="-1643" t="-1412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3886200"/>
            <a:ext cx="81534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9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K-means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||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sz="3200" dirty="0" err="1" smtClean="0">
                    <a:solidFill>
                      <a:srgbClr val="0070C0"/>
                    </a:solidFill>
                  </a:rPr>
                  <a:t>Bahmani</a:t>
                </a:r>
                <a:r>
                  <a:rPr lang="en-US" sz="3200" dirty="0" smtClean="0">
                    <a:solidFill>
                      <a:srgbClr val="0070C0"/>
                    </a:solidFill>
                  </a:rPr>
                  <a:t> et al. ‘12]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5582" y="1295400"/>
                <a:ext cx="89154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uniformly at random from </a:t>
                </a:r>
                <a:r>
                  <a:rPr lang="en-US" dirty="0" smtClean="0"/>
                  <a:t>data</a:t>
                </a:r>
                <a:endParaRPr lang="en-US" dirty="0"/>
              </a:p>
              <a:p>
                <a:r>
                  <a:rPr lang="en-US" dirty="0" smtClean="0"/>
                  <a:t>Initial cost: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  <m:r>
                          <a:rPr lang="en-US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 dirty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1"/>
                <a:r>
                  <a:rPr lang="en-US" dirty="0" smtClean="0"/>
                  <a:t>Add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centers from </a:t>
                </a:r>
                <a:r>
                  <a:rPr lang="en-US" dirty="0"/>
                  <a:t>the distribution where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has probability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Solve k-means for these O(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𝜓</m:t>
                        </m:r>
                      </m:e>
                    </m:func>
                  </m:oMath>
                </a14:m>
                <a:r>
                  <a:rPr lang="en-US" dirty="0" smtClean="0"/>
                  <a:t>) points locally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582" y="1295400"/>
                <a:ext cx="8915400" cy="5410200"/>
              </a:xfrm>
              <a:blipFill rotWithShape="1">
                <a:blip r:embed="rId3"/>
                <a:stretch>
                  <a:fillRect l="-1504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5582" y="1371600"/>
            <a:ext cx="8742218" cy="434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582" y="5867400"/>
                <a:ext cx="85898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b="1" dirty="0" smtClean="0"/>
                  <a:t>Thm.</a:t>
                </a:r>
                <a:r>
                  <a:rPr lang="en-US" sz="2800" dirty="0" smtClean="0"/>
                  <a:t> If final step gives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𝜶</m:t>
                    </m:r>
                  </m:oMath>
                </a14:m>
                <a:r>
                  <a:rPr lang="en-US" sz="2800" dirty="0" smtClean="0"/>
                  <a:t>-approximation </a:t>
                </a:r>
                <a:endParaRPr lang="en-US" sz="2800" i="1" dirty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𝜶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-approximation overall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5867400"/>
                <a:ext cx="8589818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206" t="-5769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4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3352800"/>
            <a:ext cx="4572000" cy="3427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Problem 4: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[Zahn’71]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Minimum Spanning Tree: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4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3505200"/>
            <a:ext cx="3548253" cy="26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0960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[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Andoni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Onak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dirty="0" err="1" smtClean="0">
                    <a:solidFill>
                      <a:srgbClr val="0070C0"/>
                    </a:solidFill>
                  </a:rPr>
                  <a:t>Nikolov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sz="2600" b="1" dirty="0" smtClean="0">
                    <a:solidFill>
                      <a:srgbClr val="FF0000"/>
                    </a:solidFill>
                  </a:rPr>
                  <a:t>Y.</a:t>
                </a:r>
                <a:r>
                  <a:rPr lang="en-US" sz="2600" dirty="0" smtClean="0">
                    <a:solidFill>
                      <a:srgbClr val="0070C0"/>
                    </a:solidFill>
                  </a:rPr>
                  <a:t>]</a:t>
                </a:r>
                <a:endParaRPr lang="en-US" sz="26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4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𝑴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54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98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 Computation (a la BSP)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8839200" cy="2743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size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 </a:t>
                </a:r>
                <a:r>
                  <a:rPr lang="en-US" dirty="0" smtClean="0"/>
                  <a:t>(e.g. </a:t>
                </a:r>
                <a:r>
                  <a:rPr lang="en-US" b="1" dirty="0" smtClean="0"/>
                  <a:t>n </a:t>
                </a:r>
                <a:r>
                  <a:rPr lang="en-US" dirty="0" smtClean="0"/>
                  <a:t>=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billions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of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edges in a graph)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achines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</a:t>
                </a:r>
                <a:r>
                  <a:rPr lang="en-US" dirty="0" smtClean="0"/>
                  <a:t>pace (RAM) each </a:t>
                </a:r>
              </a:p>
              <a:p>
                <a:pPr lvl="1"/>
                <a:r>
                  <a:rPr lang="en-US" dirty="0" smtClean="0"/>
                  <a:t>Constant overhead in RAM: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e.g.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 smtClean="0"/>
                  <a:t> = 0.1</a:t>
                </a:r>
                <a:r>
                  <a:rPr lang="en-US" dirty="0"/>
                  <a:t> </a:t>
                </a:r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dirty="0" smtClean="0"/>
                  <a:t> = 0.5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𝑴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b="1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1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rad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</a:t>
                </a:r>
                <a:r>
                  <a:rPr lang="en-US" dirty="0" smtClean="0"/>
                  <a:t>problem (often 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in local RAM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8839200" cy="2743200"/>
              </a:xfrm>
              <a:blipFill rotWithShape="1">
                <a:blip r:embed="rId2"/>
                <a:stretch>
                  <a:fillRect l="-1379" t="-5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size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Technical Details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</a:t>
                </a:r>
                <a:r>
                  <a:rPr lang="en-US" b="1" dirty="0" smtClean="0"/>
                  <a:t>time locally</a:t>
                </a:r>
                <a:r>
                  <a:rPr lang="en-US" dirty="0" smtClean="0"/>
                  <a:t>: </a:t>
                </a:r>
                <a:r>
                  <a:rPr lang="en-US" dirty="0"/>
                  <a:t>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</a:t>
                </a:r>
                <a:r>
                  <a:rPr lang="en-US" b="1" dirty="0" smtClean="0"/>
                  <a:t>dimension</a:t>
                </a: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5105400"/>
              </a:xfrm>
              <a:blipFill rotWithShape="1">
                <a:blip r:embed="rId2"/>
                <a:stretch>
                  <a:fillRect t="-1434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Thanks! Questions?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Slides will be available on </a:t>
            </a:r>
            <a:r>
              <a:rPr lang="en-US" b="1" dirty="0">
                <a:hlinkClick r:id="rId2"/>
              </a:rPr>
              <a:t>http://grigory.us</a:t>
            </a:r>
            <a:endParaRPr lang="en-US" b="1" dirty="0"/>
          </a:p>
          <a:p>
            <a:r>
              <a:rPr lang="en-US" dirty="0" smtClean="0"/>
              <a:t>More about algorithms for massive data:</a:t>
            </a:r>
          </a:p>
          <a:p>
            <a:pPr marL="0" indent="0" algn="ctr">
              <a:buNone/>
            </a:pPr>
            <a:r>
              <a:rPr lang="en-US" b="1" dirty="0" smtClean="0">
                <a:hlinkClick r:id="rId3"/>
              </a:rPr>
              <a:t>http://grigory.us/blog/</a:t>
            </a:r>
            <a:endParaRPr lang="en-US" b="1" dirty="0" smtClean="0"/>
          </a:p>
          <a:p>
            <a:r>
              <a:rPr lang="en-US" dirty="0" smtClean="0"/>
              <a:t>More in the classes I teach: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2514600" cy="29337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733800"/>
            <a:ext cx="2158952" cy="28786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90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Cluster Computation (a la BSP)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user </a:t>
                </a:r>
                <a:r>
                  <a:rPr lang="en-US" sz="3000" dirty="0"/>
                  <a:t>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Ideally: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7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5626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Spark, </a:t>
            </a:r>
            <a:r>
              <a:rPr lang="en-US" dirty="0" err="1" smtClean="0"/>
              <a:t>Giraph</a:t>
            </a:r>
            <a:r>
              <a:rPr lang="en-US" dirty="0" smtClean="0"/>
              <a:t>, …)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results</a:t>
            </a:r>
          </a:p>
          <a:p>
            <a:pPr marL="40005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 </a:t>
            </a:r>
            <a:r>
              <a:rPr lang="en-US" dirty="0" smtClean="0"/>
              <a:t>sometimes not enough to model more complex behavior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09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perspective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Pricings:</a:t>
                </a:r>
              </a:p>
              <a:p>
                <a:pPr lvl="1"/>
                <a:r>
                  <a:rPr lang="en-US" dirty="0" smtClean="0">
                    <a:hlinkClick r:id="rId2"/>
                  </a:rPr>
                  <a:t>https://cloud.google.com/pricing/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3"/>
                  </a:rPr>
                  <a:t>https://aws.amazon.com/pricing/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</m:t>
                    </m:r>
                  </m:oMath>
                </a14:m>
                <a:r>
                  <a:rPr lang="en-US" sz="2800" dirty="0"/>
                  <a:t>inear with </a:t>
                </a:r>
                <a:r>
                  <a:rPr lang="en-US" sz="2800" b="1" dirty="0"/>
                  <a:t>space</a:t>
                </a:r>
                <a:r>
                  <a:rPr lang="en-US" sz="2800" dirty="0"/>
                  <a:t> and </a:t>
                </a:r>
                <a:r>
                  <a:rPr lang="en-US" sz="2800" b="1" dirty="0"/>
                  <a:t>time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usage</a:t>
                </a:r>
              </a:p>
              <a:p>
                <a:pPr lvl="1"/>
                <a:r>
                  <a:rPr lang="en-US" dirty="0" smtClean="0"/>
                  <a:t>100 machines: 5K $/year </a:t>
                </a:r>
              </a:p>
              <a:p>
                <a:pPr lvl="1"/>
                <a:r>
                  <a:rPr lang="en-US" dirty="0" smtClean="0"/>
                  <a:t>10000 machines: 0.5M $/year</a:t>
                </a:r>
              </a:p>
              <a:p>
                <a:r>
                  <a:rPr lang="en-US" sz="2800" dirty="0" smtClean="0"/>
                  <a:t>You pay </a:t>
                </a:r>
                <a:r>
                  <a:rPr lang="en-US" sz="2800" b="1" dirty="0" smtClean="0"/>
                  <a:t>a lot more</a:t>
                </a:r>
                <a:r>
                  <a:rPr lang="en-US" sz="2800" dirty="0" smtClean="0"/>
                  <a:t> for using provided algorithms</a:t>
                </a:r>
              </a:p>
              <a:p>
                <a:pPr lvl="1"/>
                <a:r>
                  <a:rPr lang="en-US" dirty="0" smtClean="0">
                    <a:hlinkClick r:id="rId4"/>
                  </a:rPr>
                  <a:t>https://aws.amazon.com/machine-learning/pricing/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  <a:blipFill rotWithShape="1">
                <a:blip r:embed="rId5"/>
                <a:stretch>
                  <a:fillRect l="-1700" t="-1015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7458"/>
            <a:ext cx="1524000" cy="103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9164"/>
            <a:ext cx="2322918" cy="56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Sorting: </a:t>
            </a:r>
            <a:r>
              <a:rPr lang="en-US" dirty="0" err="1" smtClean="0">
                <a:solidFill>
                  <a:srgbClr val="0070C0"/>
                </a:solidFill>
              </a:rPr>
              <a:t>Terasort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Sort Benchmark: </a:t>
                </a:r>
                <a:r>
                  <a:rPr lang="en-US" dirty="0" smtClean="0"/>
                  <a:t>http://sortbenchmark.org/</a:t>
                </a:r>
                <a:endParaRPr lang="en-US" dirty="0"/>
              </a:p>
              <a:p>
                <a:r>
                  <a:rPr lang="en-US" dirty="0" smtClean="0"/>
                  <a:t>Sorting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keys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machines</a:t>
                </a:r>
              </a:p>
              <a:p>
                <a:pPr lvl="1"/>
                <a:r>
                  <a:rPr lang="en-US" dirty="0" smtClean="0"/>
                  <a:t>Would like to partition keys uniformly into blocks: first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second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etc.</a:t>
                </a:r>
              </a:p>
              <a:p>
                <a:pPr lvl="1"/>
                <a:r>
                  <a:rPr lang="en-US" dirty="0" smtClean="0"/>
                  <a:t>Sort the keys locally on each machine</a:t>
                </a:r>
              </a:p>
              <a:p>
                <a:r>
                  <a:rPr lang="en-US" dirty="0" smtClean="0"/>
                  <a:t>Build an approximate histogram:</a:t>
                </a:r>
              </a:p>
              <a:p>
                <a:pPr lvl="1"/>
                <a:r>
                  <a:rPr lang="en-US" dirty="0" smtClean="0"/>
                  <a:t>Each machine takes a sample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</m:t>
                    </m:r>
                  </m:oMath>
                </a14:m>
                <a:r>
                  <a:rPr lang="en-US" dirty="0" smtClean="0"/>
                  <a:t>amples are sorted locally</a:t>
                </a:r>
              </a:p>
              <a:p>
                <a:pPr lvl="1"/>
                <a:r>
                  <a:rPr lang="en-US" dirty="0" smtClean="0"/>
                  <a:t>Blocks are computed based on the samples</a:t>
                </a:r>
              </a:p>
              <a:p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𝑙𝑜𝑔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samples suffice to compute all block sizes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1" i="1" smtClean="0">
                        <a:latin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error with high probability</a:t>
                </a:r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</m:d>
                  </m:oMath>
                </a14:m>
                <a:endParaRPr lang="en-US" b="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)≤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≥2/3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037" t="-2182" r="-1333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2891</Words>
  <Application>Microsoft Office PowerPoint</Application>
  <PresentationFormat>On-screen Show (4:3)</PresentationFormat>
  <Paragraphs>377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 “algorithms for Big Data”</vt:lpstr>
      <vt:lpstr>Clustering on Clusters: Overview</vt:lpstr>
      <vt:lpstr>Clustering on Clusters: Overview</vt:lpstr>
      <vt:lpstr>Cluster Computation (a la BSP)</vt:lpstr>
      <vt:lpstr>Cluster Computation (a la BSP)</vt:lpstr>
      <vt:lpstr>MapReduce-style computations</vt:lpstr>
      <vt:lpstr>Models of parallel computation</vt:lpstr>
      <vt:lpstr>Business perspective</vt:lpstr>
      <vt:lpstr>Sorting: Terasort</vt:lpstr>
      <vt:lpstr>Algorithms for Graphs</vt:lpstr>
      <vt:lpstr>Part 1: Clustering Graphs</vt:lpstr>
      <vt:lpstr>Problem 1: Connectivity</vt:lpstr>
      <vt:lpstr>Algorithm for Connectivity</vt:lpstr>
      <vt:lpstr>Algorithm for Connectivity: Setup</vt:lpstr>
      <vt:lpstr>Algorithm for Connectivity</vt:lpstr>
      <vt:lpstr>Algorithm for Connectivity: Analysis</vt:lpstr>
      <vt:lpstr>Algorithm for Connectivity: Implementation Details</vt:lpstr>
      <vt:lpstr>Algorithms for Graphs</vt:lpstr>
      <vt:lpstr>Problem 2: Correlation Clustering</vt:lpstr>
      <vt:lpstr>Correlation Clustering: Example</vt:lpstr>
      <vt:lpstr>Approximating Correlation Clustering</vt:lpstr>
      <vt:lpstr>Correlation Clustering</vt:lpstr>
      <vt:lpstr>Correlation Clustering</vt:lpstr>
      <vt:lpstr>Data-Based Randomized Pivoting</vt:lpstr>
      <vt:lpstr>Data-Based Randomized Pivoting</vt:lpstr>
      <vt:lpstr>Parallel Pivot Algorithm</vt:lpstr>
      <vt:lpstr>Parallel Pivot Algorithm: Analysis</vt:lpstr>
      <vt:lpstr>Part 2: Clustering Vectors</vt:lpstr>
      <vt:lpstr>Problem 3: K-means</vt:lpstr>
      <vt:lpstr>K-means++ [Arthur,Vassilvitskii’07]</vt:lpstr>
      <vt:lpstr>K-means|| [Bahmani et al. ‘12] </vt:lpstr>
      <vt:lpstr>Problem 4: Single Linkage Clustering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Technical Details</vt:lpstr>
      <vt:lpstr>Thanks!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on Clusters:  Massively Parallel Algorithms for Clustering Graphs and Vectors</dc:title>
  <dc:creator>Grigory</dc:creator>
  <cp:lastModifiedBy>Grigory</cp:lastModifiedBy>
  <cp:revision>35</cp:revision>
  <dcterms:created xsi:type="dcterms:W3CDTF">2017-02-08T17:16:25Z</dcterms:created>
  <dcterms:modified xsi:type="dcterms:W3CDTF">2017-06-05T07:52:41Z</dcterms:modified>
</cp:coreProperties>
</file>